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0" r:id="rId3"/>
    <p:sldId id="259" r:id="rId4"/>
    <p:sldId id="263" r:id="rId5"/>
    <p:sldId id="268" r:id="rId6"/>
    <p:sldId id="269" r:id="rId7"/>
    <p:sldId id="270" r:id="rId8"/>
    <p:sldId id="284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56" r:id="rId18"/>
    <p:sldId id="267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t>04.05.2021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ОРГАНИЗАЦИИ ЛЕТНЕЙ ШКОЛЫ</a:t>
            </a:r>
            <a:b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2020-2021 УЧЕБНОМ ГОДУ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338769" y="3382061"/>
            <a:ext cx="53644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3FB4221-2DCB-45EA-9864-7E1958DD4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59163"/>
              </p:ext>
            </p:extLst>
          </p:nvPr>
        </p:nvGraphicFramePr>
        <p:xfrm>
          <a:off x="385138" y="1154938"/>
          <a:ext cx="5163102" cy="19869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3426835484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863953992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3024989351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89481485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00925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887118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34252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93714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8614384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8593881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aa-ET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B4DACD3-E95B-485B-B540-EB509857BEE5}"/>
              </a:ext>
            </a:extLst>
          </p:cNvPr>
          <p:cNvSpPr txBox="1"/>
          <p:nvPr/>
        </p:nvSpPr>
        <p:spPr>
          <a:xfrm>
            <a:off x="5912357" y="563969"/>
            <a:ext cx="5837683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63" indent="-182563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11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395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03F5B3-278A-4D87-9AF2-2CD433DC998C}"/>
              </a:ext>
            </a:extLst>
          </p:cNvPr>
          <p:cNvSpPr txBox="1"/>
          <p:nvPr/>
        </p:nvSpPr>
        <p:spPr>
          <a:xfrm>
            <a:off x="364547" y="260678"/>
            <a:ext cx="4930587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94E7963-462E-4F7B-A3AE-E67220D6B2D7}"/>
              </a:ext>
            </a:extLst>
          </p:cNvPr>
          <p:cNvSpPr txBox="1"/>
          <p:nvPr/>
        </p:nvSpPr>
        <p:spPr>
          <a:xfrm>
            <a:off x="5732109" y="423112"/>
            <a:ext cx="631895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1153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165614" y="767122"/>
            <a:ext cx="5474970" cy="584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96745"/>
              </p:ext>
            </p:extLst>
          </p:nvPr>
        </p:nvGraphicFramePr>
        <p:xfrm>
          <a:off x="341586" y="1651116"/>
          <a:ext cx="5163102" cy="29964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20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906712"/>
                  </a:ext>
                </a:extLst>
              </a:tr>
              <a:tr h="2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1495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5698998" y="626837"/>
            <a:ext cx="6224568" cy="611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рекомендуется повторение всех сложных тем;</a:t>
            </a: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Сечения многогранников и тел вращения».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9056"/>
              </p:ext>
            </p:extLst>
          </p:nvPr>
        </p:nvGraphicFramePr>
        <p:xfrm>
          <a:off x="195282" y="983604"/>
          <a:ext cx="5163102" cy="5000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906712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9326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114137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2397513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1966625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3587100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48050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05175" y="682592"/>
            <a:ext cx="5908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aa-ET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7697"/>
              </p:ext>
            </p:extLst>
          </p:nvPr>
        </p:nvGraphicFramePr>
        <p:xfrm>
          <a:off x="640712" y="757745"/>
          <a:ext cx="5163102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3A16F83-E16C-412F-986F-793204A1B707}"/>
              </a:ext>
            </a:extLst>
          </p:cNvPr>
          <p:cNvSpPr txBox="1"/>
          <p:nvPr/>
        </p:nvSpPr>
        <p:spPr>
          <a:xfrm>
            <a:off x="172016" y="3259110"/>
            <a:ext cx="5911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5866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5584"/>
              </p:ext>
            </p:extLst>
          </p:nvPr>
        </p:nvGraphicFramePr>
        <p:xfrm>
          <a:off x="375728" y="542872"/>
          <a:ext cx="5163102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AC1FDB6-48BA-4A84-A6FD-06024FF36822}"/>
              </a:ext>
            </a:extLst>
          </p:cNvPr>
          <p:cNvSpPr txBox="1"/>
          <p:nvPr/>
        </p:nvSpPr>
        <p:spPr>
          <a:xfrm>
            <a:off x="177017" y="2722645"/>
            <a:ext cx="5361813" cy="421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lvl="0" algn="just">
              <a:tabLst>
                <a:tab pos="270510" algn="l"/>
              </a:tabLst>
            </a:pP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4858CB4-B766-4709-BA21-6912A4ACA190}"/>
              </a:ext>
            </a:extLst>
          </p:cNvPr>
          <p:cNvSpPr txBox="1"/>
          <p:nvPr/>
        </p:nvSpPr>
        <p:spPr>
          <a:xfrm>
            <a:off x="5871211" y="696826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ECE949-18E3-4EBE-B476-0C535A9396A8}"/>
              </a:ext>
            </a:extLst>
          </p:cNvPr>
          <p:cNvSpPr txBox="1"/>
          <p:nvPr/>
        </p:nvSpPr>
        <p:spPr>
          <a:xfrm>
            <a:off x="5871211" y="3345580"/>
            <a:ext cx="6051042" cy="319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kk-K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871163C6-2226-44E7-892F-6B224976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31832"/>
              </p:ext>
            </p:extLst>
          </p:nvPr>
        </p:nvGraphicFramePr>
        <p:xfrm>
          <a:off x="375728" y="2204032"/>
          <a:ext cx="5163102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2205721146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3817174177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153094618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929342038"/>
                    </a:ext>
                  </a:extLst>
                </a:gridCol>
              </a:tblGrid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75767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06122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05937"/>
              </p:ext>
            </p:extLst>
          </p:nvPr>
        </p:nvGraphicFramePr>
        <p:xfrm>
          <a:off x="596803" y="875706"/>
          <a:ext cx="5163102" cy="2514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7953C7-EFF5-4D39-A927-1AE09AAF4AD3}"/>
              </a:ext>
            </a:extLst>
          </p:cNvPr>
          <p:cNvSpPr txBox="1"/>
          <p:nvPr/>
        </p:nvSpPr>
        <p:spPr>
          <a:xfrm>
            <a:off x="6177920" y="692497"/>
            <a:ext cx="5482943" cy="6271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2707FC-71A0-417B-8307-7D0478C4FB67}"/>
              </a:ext>
            </a:extLst>
          </p:cNvPr>
          <p:cNvSpPr txBox="1"/>
          <p:nvPr/>
        </p:nvSpPr>
        <p:spPr>
          <a:xfrm>
            <a:off x="186138" y="3327636"/>
            <a:ext cx="58214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262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047" y="615553"/>
            <a:ext cx="113337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ВЫБОР ОПТИМАЛЬНЫХ методов и приемов обучения (для закрепления учебного материала)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СОСТАВЛЕНИЕ совместных краткосрочных планов занятий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ИНДИВИДУАЛЬНЫЕ 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КОНСУЛЬТАЦИИ ПО ОСНОВНЫМ ПРЕДМЕТАМ, в том числе с привлечением студентов педагогических вузов,колледжей </a:t>
            </a:r>
          </a:p>
          <a:p>
            <a:pPr marL="28687" algn="just"/>
            <a:endParaRPr lang="kk-KZ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АКТИВНОЕ ПРИМЕНЕНИЕ на занятиях заданий PISA, вышедших из режима конфиденциальности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читательской грамотности («Читающая школа»)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работы с электронной информацией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ПРИМЕНЕНИЕ МЕТОДОВ решения сложных задач по математике с поиском неординарных практико-ориентированных подходов вместо применения шаблонных алгоритмов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РАБОТА С ТЕКСТОМ, выполнение заданий по тексту (</a:t>
            </a:r>
            <a:r>
              <a:rPr lang="ru-RU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аудирование</a:t>
            </a: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ВЫПОЛНЕНИЕ практических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372050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ОЖИДАЕМЫЕ РЕЗУЛЬТАТЫ</a:t>
            </a: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Восполнение потерь в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знаниях;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Определение области затруднений по предметам и получение индивидуального 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маршрута;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Приобретение навыков командного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обучения;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мотивации к обучению (коммуникация, креативность, критическое мышление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исследовательской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деятельности;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Персональный познавательный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опыт;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навыка  решения практических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Качественное усвоение пройденного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материала. 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ОБУЧАЮЩИЕСЯ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8" y="4383138"/>
            <a:ext cx="311075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РОДИТЕЛИ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8007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Анализ учебных достижений обучающихся и построение образовательных, развивающих и воспитательных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Создание условий для выравнивания качества знаний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обучающихся;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Индивидуальная/командная работа с обучающимися на основе определения области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затруднений;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Проявление собственных профессиональных инициатив и поддержка детских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инновационных программ 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проектов;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Качественная обратная связь и сопровождение обучающихся в соответствии с 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потребностями.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Получение образовательных услуг обучающимися и  обучение в соответствии с потребностями детей по итогам предыдущего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Вовлеченность родителей в процесс обеспечения и сопровождения развития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ребенка;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занятости  детей и организация досуга в летний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период.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1753" y="4463299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ШКОЛЫ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6"/>
            <a:ext cx="5498870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Корректируют рабочие учебные планы, среднесрочные учебные планы по предметам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Предоставляют педагогам возможность корректировать краткосрочные планы (персонализация)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2020 – 2021 УЧЕБНОГО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ГОДА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92043" y="1211282"/>
            <a:ext cx="59376" cy="464705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472538" y="1211283"/>
            <a:ext cx="333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14741" y="1211283"/>
            <a:ext cx="3433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CRMSH_02\Desktop\Нуржауган\students-classroom-icon-260nw-236108038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0"/>
          <a:stretch/>
        </p:blipFill>
        <p:spPr bwMode="auto">
          <a:xfrm>
            <a:off x="6380555" y="1033708"/>
            <a:ext cx="922770" cy="72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r="23532"/>
          <a:stretch/>
        </p:blipFill>
        <p:spPr bwMode="auto">
          <a:xfrm>
            <a:off x="570875" y="983132"/>
            <a:ext cx="836560" cy="82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43096" y="4374436"/>
            <a:ext cx="4020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и литературе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 в классах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 русским/узбекским/уйгурским/таджикским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языком обучения и письменного экзамена по русскому языку и литературе в классах с казахским языком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обучения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695" y="2062686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28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мая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091" y="3808557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1061" y="4891303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24511" y="1850246"/>
            <a:ext cx="4057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43096" y="3863205"/>
            <a:ext cx="3985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математике (алгебре)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38684" y="4650280"/>
            <a:ext cx="3995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в школах с русским/ узбекским/ уйгурским/таджикским языком обучения и тестирования по русскому языку в школах с казахским языком обучения 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5907" y="2086326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80554" y="4104009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25907" y="4973355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10 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7224" y="2097190"/>
            <a:ext cx="4057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80555" y="3428202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8840" y="3428202"/>
            <a:ext cx="4272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алгебре и началам анализа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20624" y="4134786"/>
            <a:ext cx="3275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истории Казахстана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99128" y="6340406"/>
            <a:ext cx="10887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 Narrow" pitchFamily="34" charset="0"/>
                <a:cs typeface="Arial" pitchFamily="34" charset="0"/>
              </a:rPr>
              <a:t>Повторная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итоговая аттестация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обучающихся 9 (10), 11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(12)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 классов </a:t>
            </a:r>
            <a:r>
              <a:rPr lang="ru-RU" sz="1200" dirty="0" smtClean="0">
                <a:latin typeface="Arial Narrow" pitchFamily="34" charset="0"/>
                <a:cs typeface="Arial" pitchFamily="34" charset="0"/>
              </a:rPr>
              <a:t>(при необходимости) с 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соблюдением санитарных требований проводится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с 11 по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20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июня 2021 </a:t>
            </a:r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года</a:t>
            </a:r>
            <a:endParaRPr lang="ru-RU" sz="12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8" name="Picture 4" descr="C:\Users\CRMSH_02\Desktop\Нуржауган\content_photo_2020-03-25_09-43-39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0" y="5925914"/>
            <a:ext cx="740457" cy="74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ИТОГОВАЯ АТТЕСТАЦИЯ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ЛЕТНЕЙ ШКОЛЫ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1486CF7-D922-4736-A3B6-C4D4405C772C}"/>
              </a:ext>
            </a:extLst>
          </p:cNvPr>
          <p:cNvSpPr/>
          <p:nvPr/>
        </p:nvSpPr>
        <p:spPr>
          <a:xfrm>
            <a:off x="6717018" y="1621732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ОРГАНИЗАЦИЯ ПО ЖЕЛАНИЮ РОДИТЕЛЕЙ</a:t>
            </a:r>
            <a:endParaRPr lang="kk-KZ" b="1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19707"/>
              </p:ext>
            </p:extLst>
          </p:nvPr>
        </p:nvGraphicFramePr>
        <p:xfrm>
          <a:off x="488887" y="2214664"/>
          <a:ext cx="5125142" cy="2906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:a16="http://schemas.microsoft.com/office/drawing/2014/main" xmlns="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:a16="http://schemas.microsoft.com/office/drawing/2014/main" xmlns="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ДИСТАНЦИОННОГО/КОМБИНИРОВАННОГО ОБУЧЕНИЯ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Quattrocento Sans"/>
                        </a:rPr>
                        <a:t>УЧАЩИЕСЯ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7, 8, 10 КЛАССОВ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КОМБИНИРОВАННОГО ОБУЧЕНИЯ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1-5 КЛАССЫ, ОБУЧАВШИЕСЯ ДИСТАНЦИОННО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 ШКОЛЫ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 КЛАССОВ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ЖЕЛАНИЮ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xmlns="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90597"/>
              </p:ext>
            </p:extLst>
          </p:nvPr>
        </p:nvGraphicFramePr>
        <p:xfrm>
          <a:off x="6544893" y="2094920"/>
          <a:ext cx="5296755" cy="305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:a16="http://schemas.microsoft.com/office/drawing/2014/main" xmlns="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:a16="http://schemas.microsoft.com/office/drawing/2014/main" xmlns="" val="4154738998"/>
                    </a:ext>
                  </a:extLst>
                </a:gridCol>
              </a:tblGrid>
              <a:tr h="1025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 300 УЧАЩИХСЯ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ДЕЖУРНЫЕ 1-5 КЛАССЫ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9,11 КЛАССОВ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7656" y="1511097"/>
            <a:ext cx="542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ДЛЯ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ЛЕТНЕЙ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</a:t>
            </a:r>
            <a:endParaRPr lang="ru-RU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656" y="655618"/>
            <a:ext cx="1134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ЛЕТНЯЯ ШКОЛА – С 26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МАЯ -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ИЮНЯ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всех желающих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по заявлению родителей </a:t>
            </a:r>
          </a:p>
          <a:p>
            <a:pPr algn="ctr">
              <a:tabLst>
                <a:tab pos="12644438" algn="l"/>
                <a:tab pos="12912725" algn="l"/>
              </a:tabLst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 целью повышения качества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обучения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восполнения пробелов в знаниях, допущенных в период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ограничительных мер</a:t>
            </a: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5661" y="5602885"/>
            <a:ext cx="9161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ПРЕДМЕТЫ ВЕДУТСЯ ПЕДАГОГАМИ СОГЛАСНО РАСПРЕДЕЛЕНИЯ ЧАСОВ ПО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ТАРИФИКАЦИИ</a:t>
            </a:r>
          </a:p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ЦИФРОВОЙ РЕПЕТИТОР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4858" y="3748738"/>
            <a:ext cx="5589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Инструктирование всех участников Летней школы о соблюдении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мер санитарной безопасности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 Ежедневный замер температуры у входа,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маски 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Частое мытье рук после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Влажная уборка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помещений,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проветривание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 Narrow" pitchFamily="34" charset="0"/>
                <a:cs typeface="Arial" pitchFamily="34" charset="0"/>
              </a:rPr>
              <a:t>кварцевание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Массовые мероприятия не проводятся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766141"/>
            <a:ext cx="5609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Заявление родителей или законных представителей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Обучение в летней школе на бесплатной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основе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Организация занятий с упором на слабоуспевающих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Посещение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занятий в свободной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форме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Приказ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директора школы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Список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Перечень учебных предметов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Среднесрочные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Временные классные журналы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Arial Narrow" panose="020B0606020202030204" pitchFamily="34" charset="0"/>
              </a:rPr>
              <a:t>учебные </a:t>
            </a:r>
            <a:r>
              <a:rPr lang="ru-RU" sz="1600" dirty="0" smtClean="0">
                <a:latin typeface="Arial Narrow" panose="020B0606020202030204" pitchFamily="34" charset="0"/>
              </a:rPr>
              <a:t>занятия, </a:t>
            </a:r>
            <a:r>
              <a:rPr lang="ru-RU" sz="1600" dirty="0">
                <a:latin typeface="Arial Narrow" panose="020B0606020202030204" pitchFamily="34" charset="0"/>
              </a:rPr>
              <a:t>проектная деятельность, </a:t>
            </a:r>
            <a:r>
              <a:rPr lang="ru-RU" sz="1600" dirty="0" smtClean="0">
                <a:latin typeface="Arial Narrow" panose="020B0606020202030204" pitchFamily="34" charset="0"/>
              </a:rPr>
              <a:t>исследования, </a:t>
            </a:r>
            <a:r>
              <a:rPr lang="ru-RU" sz="1600" dirty="0">
                <a:latin typeface="Arial Narrow" panose="020B0606020202030204" pitchFamily="34" charset="0"/>
              </a:rPr>
              <a:t>лабораторные работы, </a:t>
            </a:r>
            <a:r>
              <a:rPr lang="ru-RU" sz="1600" dirty="0" smtClean="0">
                <a:latin typeface="Arial Narrow" panose="020B0606020202030204" pitchFamily="34" charset="0"/>
              </a:rPr>
              <a:t>занятия </a:t>
            </a:r>
            <a:r>
              <a:rPr lang="ru-RU" sz="1600" dirty="0">
                <a:latin typeface="Arial Narrow" panose="020B0606020202030204" pitchFamily="34" charset="0"/>
              </a:rPr>
              <a:t>на свежем воздухе и др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Arial Narrow" panose="020B0606020202030204" pitchFamily="34" charset="0"/>
              </a:rPr>
              <a:t>Задания на дом не задаются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8002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84866"/>
              </p:ext>
            </p:extLst>
          </p:nvPr>
        </p:nvGraphicFramePr>
        <p:xfrm>
          <a:off x="402555" y="1213041"/>
          <a:ext cx="5163102" cy="1711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482808" y="3095112"/>
            <a:ext cx="50025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CA0951-B6F1-4346-8D0E-E34BDD653376}"/>
              </a:ext>
            </a:extLst>
          </p:cNvPr>
          <p:cNvSpPr txBox="1"/>
          <p:nvPr/>
        </p:nvSpPr>
        <p:spPr>
          <a:xfrm>
            <a:off x="6173028" y="809450"/>
            <a:ext cx="563575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0069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25958"/>
              </p:ext>
            </p:extLst>
          </p:nvPr>
        </p:nvGraphicFramePr>
        <p:xfrm>
          <a:off x="479718" y="1243708"/>
          <a:ext cx="5163102" cy="1702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286722" y="3612511"/>
            <a:ext cx="5356098" cy="1626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E5BD066-8AE1-4CFF-BC9A-08EA55F2FB89}"/>
              </a:ext>
            </a:extLst>
          </p:cNvPr>
          <p:cNvSpPr txBox="1"/>
          <p:nvPr/>
        </p:nvSpPr>
        <p:spPr>
          <a:xfrm>
            <a:off x="6301133" y="789929"/>
            <a:ext cx="5739975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638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0790"/>
              </p:ext>
            </p:extLst>
          </p:nvPr>
        </p:nvGraphicFramePr>
        <p:xfrm>
          <a:off x="451314" y="1242558"/>
          <a:ext cx="5163102" cy="1553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C62B5C-3364-4F4A-B9E9-6CDFB6E20F46}"/>
              </a:ext>
            </a:extLst>
          </p:cNvPr>
          <p:cNvSpPr txBox="1"/>
          <p:nvPr/>
        </p:nvSpPr>
        <p:spPr>
          <a:xfrm>
            <a:off x="249659" y="3153358"/>
            <a:ext cx="556266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2D4C525-5EAF-43D4-B3E9-722C7C6D1630}"/>
              </a:ext>
            </a:extLst>
          </p:cNvPr>
          <p:cNvSpPr txBox="1"/>
          <p:nvPr/>
        </p:nvSpPr>
        <p:spPr>
          <a:xfrm>
            <a:off x="5964845" y="798318"/>
            <a:ext cx="59865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6840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29350" y="1235006"/>
            <a:ext cx="547497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81560"/>
              </p:ext>
            </p:extLst>
          </p:nvPr>
        </p:nvGraphicFramePr>
        <p:xfrm>
          <a:off x="397144" y="1482089"/>
          <a:ext cx="5614357" cy="4022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995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418976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253979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127407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1127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3446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3A69DE93-AD7D-45CF-A654-0F9A33F7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6494"/>
              </p:ext>
            </p:extLst>
          </p:nvPr>
        </p:nvGraphicFramePr>
        <p:xfrm>
          <a:off x="417922" y="479164"/>
          <a:ext cx="5101262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982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704088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307592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6C88914-D387-4A53-A6C9-5C7BD9D7F8EC}"/>
              </a:ext>
            </a:extLst>
          </p:cNvPr>
          <p:cNvSpPr txBox="1"/>
          <p:nvPr/>
        </p:nvSpPr>
        <p:spPr>
          <a:xfrm>
            <a:off x="276190" y="2379256"/>
            <a:ext cx="53847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63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72DBC5B-58B3-4540-A7D8-FAE39B061722}"/>
              </a:ext>
            </a:extLst>
          </p:cNvPr>
          <p:cNvSpPr txBox="1"/>
          <p:nvPr/>
        </p:nvSpPr>
        <p:spPr>
          <a:xfrm>
            <a:off x="6786806" y="563905"/>
            <a:ext cx="44603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4825FDA-7282-499C-B0E0-5E04531B0DF1}"/>
              </a:ext>
            </a:extLst>
          </p:cNvPr>
          <p:cNvSpPr txBox="1"/>
          <p:nvPr/>
        </p:nvSpPr>
        <p:spPr>
          <a:xfrm>
            <a:off x="6786806" y="2371990"/>
            <a:ext cx="491751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63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7289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4172</Words>
  <Application>Microsoft Office PowerPoint</Application>
  <PresentationFormat>Широкоэкранный</PresentationFormat>
  <Paragraphs>830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Consolas</vt:lpstr>
      <vt:lpstr>MS Minngs</vt:lpstr>
      <vt:lpstr>Oswald</vt:lpstr>
      <vt:lpstr>Quattrocento Sans</vt:lpstr>
      <vt:lpstr>Segoe UI</vt:lpstr>
      <vt:lpstr>Symbol</vt:lpstr>
      <vt:lpstr>Tahoma</vt:lpstr>
      <vt:lpstr>Times New Roman</vt:lpstr>
      <vt:lpstr>Wingdings</vt:lpstr>
      <vt:lpstr>Тема Office</vt:lpstr>
      <vt:lpstr>ОБ ОРГАНИЗАЦИИ ЛЕТНЕЙ ШКОЛЫ В 2020-2021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Каринова Шолпан Танатовна</cp:lastModifiedBy>
  <cp:revision>73</cp:revision>
  <dcterms:created xsi:type="dcterms:W3CDTF">2021-05-03T10:34:52Z</dcterms:created>
  <dcterms:modified xsi:type="dcterms:W3CDTF">2021-05-04T04:57:02Z</dcterms:modified>
</cp:coreProperties>
</file>